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93" r:id="rId5"/>
    <p:sldId id="290" r:id="rId6"/>
    <p:sldId id="285" r:id="rId7"/>
    <p:sldId id="259" r:id="rId8"/>
    <p:sldId id="291" r:id="rId9"/>
    <p:sldId id="261" r:id="rId10"/>
    <p:sldId id="262" r:id="rId11"/>
    <p:sldId id="292" r:id="rId12"/>
    <p:sldId id="263" r:id="rId13"/>
    <p:sldId id="264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05572233124968"/>
          <c:y val="9.0364690106669712E-2"/>
          <c:w val="0.77417323908060987"/>
          <c:h val="0.81093473789631465"/>
        </c:manualLayout>
      </c:layout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Сыры!$B$23:$B$50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Сыры!$C$23:$C$50</c:f>
              <c:numCache>
                <c:formatCode>#\ ##0.0</c:formatCode>
                <c:ptCount val="10"/>
                <c:pt idx="0">
                  <c:v>20253.400000000005</c:v>
                </c:pt>
                <c:pt idx="1">
                  <c:v>41</c:v>
                </c:pt>
                <c:pt idx="2">
                  <c:v>421.2</c:v>
                </c:pt>
                <c:pt idx="3">
                  <c:v>25164.2</c:v>
                </c:pt>
                <c:pt idx="4">
                  <c:v>7.5</c:v>
                </c:pt>
                <c:pt idx="5">
                  <c:v>136.4</c:v>
                </c:pt>
                <c:pt idx="6">
                  <c:v>5179.8999999999996</c:v>
                </c:pt>
                <c:pt idx="7">
                  <c:v>11971.3</c:v>
                </c:pt>
                <c:pt idx="8">
                  <c:v>0</c:v>
                </c:pt>
                <c:pt idx="9">
                  <c:v>2140.3000000000002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Сыры!$B$23:$B$50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Сыры!$D$23:$D$50</c:f>
              <c:numCache>
                <c:formatCode>#\ ##0.0</c:formatCode>
                <c:ptCount val="10"/>
                <c:pt idx="0">
                  <c:v>14581.899999999998</c:v>
                </c:pt>
                <c:pt idx="1">
                  <c:v>39.700000000000003</c:v>
                </c:pt>
                <c:pt idx="2">
                  <c:v>319.2</c:v>
                </c:pt>
                <c:pt idx="3">
                  <c:v>15666.6</c:v>
                </c:pt>
                <c:pt idx="4">
                  <c:v>0</c:v>
                </c:pt>
                <c:pt idx="5">
                  <c:v>83.1</c:v>
                </c:pt>
                <c:pt idx="6">
                  <c:v>1523.1</c:v>
                </c:pt>
                <c:pt idx="7">
                  <c:v>7682.9</c:v>
                </c:pt>
                <c:pt idx="8">
                  <c:v>0</c:v>
                </c:pt>
                <c:pt idx="9">
                  <c:v>1269.4000000000001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427256"/>
        <c:axId val="239426080"/>
      </c:barChart>
      <c:catAx>
        <c:axId val="23942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426080"/>
        <c:crosses val="autoZero"/>
        <c:auto val="1"/>
        <c:lblAlgn val="ctr"/>
        <c:lblOffset val="100"/>
        <c:noMultiLvlLbl val="0"/>
      </c:catAx>
      <c:valAx>
        <c:axId val="239426080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3942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Сыры!$B$56:$B$75</c:f>
              <c:strCache>
                <c:ptCount val="16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  <c:pt idx="7">
                  <c:v>Благоустройство </c:v>
                </c:pt>
                <c:pt idx="8">
                  <c:v>Охрана окружающей среды</c:v>
                </c:pt>
                <c:pt idx="9">
                  <c:v>Профессиональное образование</c:v>
                </c:pt>
                <c:pt idx="10">
                  <c:v>Профилактика межнациональных конфликтов</c:v>
                </c:pt>
                <c:pt idx="11">
                  <c:v> Участие в городских праздничных мероприятий</c:v>
                </c:pt>
                <c:pt idx="12">
                  <c:v>Сохранение местных традиций</c:v>
                </c:pt>
                <c:pt idx="13">
                  <c:v>Организация досуговых мероприятий</c:v>
                </c:pt>
                <c:pt idx="14">
                  <c:v>Физкультурно-оздоровительные мероприятия</c:v>
                </c:pt>
                <c:pt idx="15">
                  <c:v>Средства массовой информации</c:v>
                </c:pt>
              </c:strCache>
            </c:strRef>
          </c:cat>
          <c:val>
            <c:numRef>
              <c:f>Сыры!$C$56:$C$75</c:f>
              <c:numCache>
                <c:formatCode>#\ ##0.0</c:formatCode>
                <c:ptCount val="16"/>
                <c:pt idx="0" formatCode="General">
                  <c:v>107.3</c:v>
                </c:pt>
                <c:pt idx="1">
                  <c:v>7.5</c:v>
                </c:pt>
                <c:pt idx="2">
                  <c:v>7.5</c:v>
                </c:pt>
                <c:pt idx="3">
                  <c:v>7.5</c:v>
                </c:pt>
                <c:pt idx="4">
                  <c:v>41</c:v>
                </c:pt>
                <c:pt idx="5">
                  <c:v>83.2</c:v>
                </c:pt>
                <c:pt idx="6">
                  <c:v>338</c:v>
                </c:pt>
                <c:pt idx="7">
                  <c:v>17774.7</c:v>
                </c:pt>
                <c:pt idx="8">
                  <c:v>7.5</c:v>
                </c:pt>
                <c:pt idx="9">
                  <c:v>128.9</c:v>
                </c:pt>
                <c:pt idx="10">
                  <c:v>7.5</c:v>
                </c:pt>
                <c:pt idx="11">
                  <c:v>4147.1000000000004</c:v>
                </c:pt>
                <c:pt idx="12">
                  <c:v>580.20000000000005</c:v>
                </c:pt>
                <c:pt idx="13">
                  <c:v>452.6</c:v>
                </c:pt>
                <c:pt idx="14">
                  <c:v>0</c:v>
                </c:pt>
                <c:pt idx="15">
                  <c:v>2140.3000000000002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1">
          <a:alpha val="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Сыры!$B$56:$B$64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f>Сыры!$C$56:$C$64</c:f>
              <c:numCache>
                <c:formatCode>#\ ##0.0</c:formatCode>
                <c:ptCount val="7"/>
                <c:pt idx="0" formatCode="General">
                  <c:v>107.3</c:v>
                </c:pt>
                <c:pt idx="1">
                  <c:v>7.5</c:v>
                </c:pt>
                <c:pt idx="2">
                  <c:v>7.5</c:v>
                </c:pt>
                <c:pt idx="3">
                  <c:v>7.5</c:v>
                </c:pt>
                <c:pt idx="4">
                  <c:v>41</c:v>
                </c:pt>
                <c:pt idx="5">
                  <c:v>83.2</c:v>
                </c:pt>
                <c:pt idx="6">
                  <c:v>338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ПЛАН</c:v>
                </c15:tx>
              </c15:filteredSeriesTitle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Сыры!$B$56:$B$64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f>Сыры!$D$56:$D$64</c:f>
              <c:numCache>
                <c:formatCode>#\ ##0.0</c:formatCode>
                <c:ptCount val="7"/>
                <c:pt idx="0" formatCode="0.0">
                  <c:v>80.3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39.700000000000003</c:v>
                </c:pt>
                <c:pt idx="5">
                  <c:v>59.6</c:v>
                </c:pt>
                <c:pt idx="6">
                  <c:v>259.60000000000002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ФАКТ</c:v>
                </c15:tx>
              </c15:filteredSeries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87992"/>
        <c:axId val="237086816"/>
      </c:barChart>
      <c:catAx>
        <c:axId val="237087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086816"/>
        <c:crosses val="autoZero"/>
        <c:auto val="1"/>
        <c:lblAlgn val="ctr"/>
        <c:lblOffset val="100"/>
        <c:noMultiLvlLbl val="0"/>
      </c:catAx>
      <c:valAx>
        <c:axId val="237086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708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Сыры!$B$65:$B$75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Сыры!$C$65:$C$75</c:f>
              <c:numCache>
                <c:formatCode>#\ ##0.0</c:formatCode>
                <c:ptCount val="9"/>
                <c:pt idx="0">
                  <c:v>17774.7</c:v>
                </c:pt>
                <c:pt idx="1">
                  <c:v>7.5</c:v>
                </c:pt>
                <c:pt idx="2">
                  <c:v>128.9</c:v>
                </c:pt>
                <c:pt idx="3">
                  <c:v>7.5</c:v>
                </c:pt>
                <c:pt idx="4">
                  <c:v>4147.1000000000004</c:v>
                </c:pt>
                <c:pt idx="5">
                  <c:v>580.20000000000005</c:v>
                </c:pt>
                <c:pt idx="6">
                  <c:v>452.6</c:v>
                </c:pt>
                <c:pt idx="7">
                  <c:v>0</c:v>
                </c:pt>
                <c:pt idx="8">
                  <c:v>2140.3000000000002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r>
                      <a:rPr lang="en-US" baseline="0" smtClean="0"/>
                      <a:t> 371,7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Сыры!$B$65:$B$75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Сыры!$D$65:$D$75</c:f>
              <c:numCache>
                <c:formatCode>#\ ##0.0</c:formatCode>
                <c:ptCount val="9"/>
                <c:pt idx="0">
                  <c:v>10371.6</c:v>
                </c:pt>
                <c:pt idx="1">
                  <c:v>0</c:v>
                </c:pt>
                <c:pt idx="2">
                  <c:v>83.1</c:v>
                </c:pt>
                <c:pt idx="3">
                  <c:v>0</c:v>
                </c:pt>
                <c:pt idx="4">
                  <c:v>780</c:v>
                </c:pt>
                <c:pt idx="5">
                  <c:v>510.1</c:v>
                </c:pt>
                <c:pt idx="6">
                  <c:v>233</c:v>
                </c:pt>
                <c:pt idx="7">
                  <c:v>0</c:v>
                </c:pt>
                <c:pt idx="8">
                  <c:v>1269.4000000000001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85248"/>
        <c:axId val="237084856"/>
      </c:barChart>
      <c:catAx>
        <c:axId val="23708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084856"/>
        <c:crosses val="autoZero"/>
        <c:auto val="1"/>
        <c:lblAlgn val="ctr"/>
        <c:lblOffset val="100"/>
        <c:noMultiLvlLbl val="0"/>
      </c:catAx>
      <c:valAx>
        <c:axId val="23708485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3708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376691715914989E-2"/>
          <c:y val="0"/>
          <c:w val="0.94524661656816999"/>
          <c:h val="0.9342940882787379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Сыры!$B$5:$B$12</c:f>
              <c:strCache>
                <c:ptCount val="7"/>
                <c:pt idx="0">
                  <c:v>Налог на доходы физических лиц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Сыры!$C$5:$C$12</c:f>
              <c:numCache>
                <c:formatCode>#\ ##0.0</c:formatCode>
                <c:ptCount val="7"/>
                <c:pt idx="0">
                  <c:v>9077</c:v>
                </c:pt>
                <c:pt idx="1">
                  <c:v>45</c:v>
                </c:pt>
                <c:pt idx="2">
                  <c:v>0.8</c:v>
                </c:pt>
                <c:pt idx="3">
                  <c:v>1</c:v>
                </c:pt>
                <c:pt idx="4">
                  <c:v>34999.4</c:v>
                </c:pt>
                <c:pt idx="5">
                  <c:v>2392.1999999999998</c:v>
                </c:pt>
                <c:pt idx="6">
                  <c:v>13244.2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78820058893733"/>
          <c:y val="0.21015243636000452"/>
          <c:w val="0.80921179941106269"/>
          <c:h val="0.75977701732037628"/>
        </c:manualLayout>
      </c:layout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Сыры!$B$4:$B$12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Сыры!$C$4:$C$12</c:f>
              <c:numCache>
                <c:formatCode>#\ ##0.0</c:formatCode>
                <c:ptCount val="7"/>
                <c:pt idx="0">
                  <c:v>9077</c:v>
                </c:pt>
                <c:pt idx="1">
                  <c:v>45</c:v>
                </c:pt>
                <c:pt idx="2">
                  <c:v>0.8</c:v>
                </c:pt>
                <c:pt idx="3">
                  <c:v>1</c:v>
                </c:pt>
                <c:pt idx="4">
                  <c:v>34999.4</c:v>
                </c:pt>
                <c:pt idx="5">
                  <c:v>2392.1999999999998</c:v>
                </c:pt>
                <c:pt idx="6">
                  <c:v>13244.2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Сыры!$B$4:$B$12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f>Сыры!$D$4:$D$12</c:f>
              <c:numCache>
                <c:formatCode>#\ ##0.0</c:formatCode>
                <c:ptCount val="7"/>
                <c:pt idx="0">
                  <c:v>7083.2</c:v>
                </c:pt>
                <c:pt idx="1">
                  <c:v>1.7</c:v>
                </c:pt>
                <c:pt idx="2">
                  <c:v>14.8</c:v>
                </c:pt>
                <c:pt idx="3">
                  <c:v>0</c:v>
                </c:pt>
                <c:pt idx="4">
                  <c:v>26249.4</c:v>
                </c:pt>
                <c:pt idx="5">
                  <c:v>0</c:v>
                </c:pt>
                <c:pt idx="6">
                  <c:v>9195.6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425688"/>
        <c:axId val="239424512"/>
      </c:barChart>
      <c:catAx>
        <c:axId val="23942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424512"/>
        <c:crosses val="autoZero"/>
        <c:auto val="1"/>
        <c:lblAlgn val="ctr"/>
        <c:lblOffset val="100"/>
        <c:noMultiLvlLbl val="0"/>
      </c:catAx>
      <c:valAx>
        <c:axId val="23942451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3942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124486385743816E-3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Сыры!$B$23:$B$50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Сыры!$C$23:$C$50</c:f>
              <c:numCache>
                <c:formatCode>#\ ##0.0</c:formatCode>
                <c:ptCount val="10"/>
                <c:pt idx="0">
                  <c:v>20253.400000000005</c:v>
                </c:pt>
                <c:pt idx="1">
                  <c:v>41</c:v>
                </c:pt>
                <c:pt idx="2">
                  <c:v>421.2</c:v>
                </c:pt>
                <c:pt idx="3">
                  <c:v>25164.2</c:v>
                </c:pt>
                <c:pt idx="4">
                  <c:v>7.5</c:v>
                </c:pt>
                <c:pt idx="5">
                  <c:v>136.4</c:v>
                </c:pt>
                <c:pt idx="6">
                  <c:v>5179.8999999999996</c:v>
                </c:pt>
                <c:pt idx="7">
                  <c:v>11971.3</c:v>
                </c:pt>
                <c:pt idx="8">
                  <c:v>0</c:v>
                </c:pt>
                <c:pt idx="9">
                  <c:v>2140.3000000000002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chart" Target="../charts/chart9.xml"/><Relationship Id="rId7" Type="http://schemas.openxmlformats.org/officeDocument/2006/relationships/slide" Target="slide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.jpe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9 месяцев 2022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Выноска со стрелкой вверх 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</a:t>
            </a:r>
          </a:p>
          <a:p>
            <a:pPr algn="r"/>
            <a:r>
              <a:rPr lang="ru-RU" b="1" dirty="0"/>
              <a:t>МО Васильевский </a:t>
            </a:r>
            <a:r>
              <a:rPr lang="ru-RU" b="1" dirty="0" smtClean="0"/>
              <a:t>за 9 месяцев 2022 финансового года</a:t>
            </a:r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доходов бюджета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44204"/>
              </p:ext>
            </p:extLst>
          </p:nvPr>
        </p:nvGraphicFramePr>
        <p:xfrm>
          <a:off x="2763632" y="2988517"/>
          <a:ext cx="8140001" cy="36535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66046"/>
                <a:gridCol w="914186"/>
                <a:gridCol w="921722"/>
                <a:gridCol w="995578"/>
                <a:gridCol w="742469"/>
              </a:tblGrid>
              <a:tr h="51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7 099,7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77,82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Налоги </a:t>
                      </a:r>
                      <a:r>
                        <a:rPr lang="ru-RU" sz="1000" b="0" dirty="0" smtClean="0">
                          <a:effectLst/>
                        </a:rPr>
                        <a:t>на</a:t>
                      </a:r>
                      <a:r>
                        <a:rPr lang="ru-RU" sz="1000" b="0" baseline="0" dirty="0" smtClean="0">
                          <a:effectLst/>
                        </a:rPr>
                        <a:t> прибыль, </a:t>
                      </a:r>
                      <a:r>
                        <a:rPr lang="ru-RU" sz="1000" b="0" dirty="0" smtClean="0">
                          <a:effectLst/>
                        </a:rPr>
                        <a:t>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7 083,2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78,03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Доходы от </a:t>
                      </a:r>
                      <a:r>
                        <a:rPr lang="ru-RU" sz="1000" b="0" dirty="0" smtClean="0">
                          <a:effectLst/>
                        </a:rPr>
                        <a:t>компенсации</a:t>
                      </a:r>
                      <a:r>
                        <a:rPr lang="ru-RU" sz="1000" b="0" baseline="0" dirty="0" smtClean="0">
                          <a:effectLst/>
                        </a:rPr>
                        <a:t> затрат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3,78</a:t>
                      </a:r>
                    </a:p>
                  </a:txBody>
                  <a:tcPr marL="9525" marR="9525" marT="9525" marB="0" anchor="ctr"/>
                </a:tc>
              </a:tr>
              <a:tr h="311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Штрафы, санкции, возмещение ущерба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Безвозмездные </a:t>
                      </a:r>
                      <a:r>
                        <a:rPr lang="ru-RU" sz="1000" dirty="0" smtClean="0">
                          <a:effectLst/>
                        </a:rPr>
                        <a:t>поступления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35 445,0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Дотации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34 999,4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26 249,4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Субсидии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Субвенции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13 244,2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9 195,6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69,43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59 759,6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42 544,7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</a:t>
            </a:r>
          </a:p>
          <a:p>
            <a:pPr algn="r"/>
            <a:r>
              <a:rPr lang="ru-RU" b="1" dirty="0"/>
              <a:t>МО Васильевский за </a:t>
            </a:r>
            <a:r>
              <a:rPr lang="ru-RU" b="1" dirty="0" smtClean="0"/>
              <a:t>9 месяцев 2022 </a:t>
            </a:r>
            <a:r>
              <a:rPr lang="ru-RU" b="1" dirty="0"/>
              <a:t>финансового </a:t>
            </a:r>
            <a:r>
              <a:rPr lang="ru-RU" b="1" dirty="0" smtClean="0"/>
              <a:t>года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доходов бюджета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234576"/>
              </p:ext>
            </p:extLst>
          </p:nvPr>
        </p:nvGraphicFramePr>
        <p:xfrm>
          <a:off x="2632757" y="1784555"/>
          <a:ext cx="9136456" cy="4645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540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466892"/>
              </p:ext>
            </p:extLst>
          </p:nvPr>
        </p:nvGraphicFramePr>
        <p:xfrm>
          <a:off x="5111350" y="2795107"/>
          <a:ext cx="5183505" cy="368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442081"/>
              </p:ext>
            </p:extLst>
          </p:nvPr>
        </p:nvGraphicFramePr>
        <p:xfrm>
          <a:off x="5672911" y="2694962"/>
          <a:ext cx="4424640" cy="279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951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за 9 месяцев 2022 финансового года 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4837" y="1707871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расходов бюджета (план)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783446" y="2317539"/>
            <a:ext cx="2144802" cy="467226"/>
          </a:xfrm>
          <a:prstGeom prst="wedgeRectCallout">
            <a:avLst>
              <a:gd name="adj1" fmla="val 77347"/>
              <a:gd name="adj2" fmla="val 13282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773199" y="2297148"/>
            <a:ext cx="1948544" cy="438001"/>
          </a:xfrm>
          <a:prstGeom prst="wedgeRectCallout">
            <a:avLst>
              <a:gd name="adj1" fmla="val -35774"/>
              <a:gd name="adj2" fmla="val 12224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0,64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62847" y="6188149"/>
            <a:ext cx="2317897" cy="512423"/>
          </a:xfrm>
          <a:prstGeom prst="wedgeRectCallout">
            <a:avLst>
              <a:gd name="adj1" fmla="val 61541"/>
              <a:gd name="adj2" fmla="val -10243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18,33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214899" y="6038037"/>
            <a:ext cx="3104609" cy="540670"/>
          </a:xfrm>
          <a:prstGeom prst="wedgeRectCallout">
            <a:avLst>
              <a:gd name="adj1" fmla="val 77041"/>
              <a:gd name="adj2" fmla="val -9586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и спорт  0 %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395992" y="5180900"/>
            <a:ext cx="1600647" cy="501019"/>
          </a:xfrm>
          <a:prstGeom prst="wedgeRectCallout">
            <a:avLst>
              <a:gd name="adj1" fmla="val -67353"/>
              <a:gd name="adj2" fmla="val -11327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686515" y="4240988"/>
            <a:ext cx="1523374" cy="636517"/>
          </a:xfrm>
          <a:prstGeom prst="wedgeRectCallout">
            <a:avLst>
              <a:gd name="adj1" fmla="val 163684"/>
              <a:gd name="adj2" fmla="val 16628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3,28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519359" y="3164002"/>
            <a:ext cx="1741091" cy="502084"/>
          </a:xfrm>
          <a:prstGeom prst="wedgeRectCallout">
            <a:avLst>
              <a:gd name="adj1" fmla="val 77558"/>
              <a:gd name="adj2" fmla="val 4520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31,01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8847232" y="6038037"/>
            <a:ext cx="1890962" cy="608315"/>
          </a:xfrm>
          <a:prstGeom prst="wedgeRectCallout">
            <a:avLst>
              <a:gd name="adj1" fmla="val 1025"/>
              <a:gd name="adj2" fmla="val -17302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7,93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10217889" y="3399673"/>
            <a:ext cx="1604548" cy="521366"/>
          </a:xfrm>
          <a:prstGeom prst="wedgeRectCallout">
            <a:avLst>
              <a:gd name="adj1" fmla="val -55952"/>
              <a:gd name="adj2" fmla="val 21031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982411" y="2273047"/>
            <a:ext cx="1840025" cy="630728"/>
          </a:xfrm>
          <a:prstGeom prst="wedgeRectCallout">
            <a:avLst>
              <a:gd name="adj1" fmla="val -104976"/>
              <a:gd name="adj2" fmla="val 9229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38,54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  <p:bldP spid="26" grpId="0" animBg="1"/>
      <p:bldP spid="24" grpId="0" animBg="1"/>
      <p:bldP spid="27" grpId="0" animBg="1"/>
      <p:bldP spid="28" grpId="0" animBg="1"/>
      <p:bldP spid="31" grpId="0" animBg="1"/>
      <p:bldP spid="30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5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r"/>
            <a:r>
              <a:rPr lang="ru-RU" b="1" dirty="0"/>
              <a:t>МО Васильевский </a:t>
            </a:r>
            <a:r>
              <a:rPr lang="ru-RU" b="1" dirty="0" smtClean="0"/>
              <a:t>за 9 месяцев 2022 финансового года </a:t>
            </a:r>
            <a:endParaRPr lang="ru-RU" b="1" dirty="0"/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расходов бюджета (тыс. 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14993"/>
              </p:ext>
            </p:extLst>
          </p:nvPr>
        </p:nvGraphicFramePr>
        <p:xfrm>
          <a:off x="2763298" y="2676835"/>
          <a:ext cx="8244671" cy="38390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663014"/>
                <a:gridCol w="895414"/>
                <a:gridCol w="979359"/>
                <a:gridCol w="979359"/>
                <a:gridCol w="727525"/>
              </a:tblGrid>
              <a:tr h="294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20 253,4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14 581,9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25 164,2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15 666,6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1 523,1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11 971,3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7 682,9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1100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1200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1 269,4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65 315,2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41 165,9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r"/>
            <a:r>
              <a:rPr lang="ru-RU" b="1" dirty="0"/>
              <a:t>МО Васильевский за </a:t>
            </a:r>
            <a:r>
              <a:rPr lang="ru-RU" b="1" dirty="0" smtClean="0"/>
              <a:t>9 месяцев 2022 </a:t>
            </a:r>
            <a:r>
              <a:rPr lang="ru-RU" b="1" dirty="0"/>
              <a:t>финансового года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 бюджета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71182"/>
              </p:ext>
            </p:extLst>
          </p:nvPr>
        </p:nvGraphicFramePr>
        <p:xfrm>
          <a:off x="2745579" y="2047130"/>
          <a:ext cx="8920395" cy="445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400" y="2333564"/>
            <a:ext cx="1408347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593825"/>
            <a:ext cx="8915399" cy="4947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Ведомственные целевые программы МО Васильевский за 9 месяцев 2022 года: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Структура ведомственных целевых программ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Исполнение ведомственных целевых программ                                                                 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Динамика исполнения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ведомственных целевых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программ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                                              7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Доходы бюджета МО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9 месяцев 2022 финансового года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Структура доходов бюджета                                                                                                     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Исполнение доходов бюджета                                                                                                10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Динамика доходов бюджета                                                                                                    11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Расходы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бюджета МО Васильевский за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9 месяцев 2022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финансового года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Структура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расходов 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    12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Исполнение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13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Динамика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                                                                                                  14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Контактная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15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за 9 месяцев 2022 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Ведомственных целевых программ (план)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9804400" y="2428064"/>
            <a:ext cx="2153193" cy="467142"/>
          </a:xfrm>
          <a:prstGeom prst="wedgeRectCallout">
            <a:avLst>
              <a:gd name="adj1" fmla="val -56843"/>
              <a:gd name="adj2" fmla="val 10906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Благоустройство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68,81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1826463" y="5063810"/>
            <a:ext cx="2144802" cy="649696"/>
          </a:xfrm>
          <a:prstGeom prst="wedgeRectCallout">
            <a:avLst>
              <a:gd name="adj1" fmla="val 113352"/>
              <a:gd name="adj2" fmla="val -2665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8,29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1751173" y="6037833"/>
            <a:ext cx="2238154" cy="467226"/>
          </a:xfrm>
          <a:prstGeom prst="wedgeRectCallout">
            <a:avLst>
              <a:gd name="adj1" fmla="val 68318"/>
              <a:gd name="adj2" fmla="val -822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Физкультурно-оздоровительные мероприятия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9888279" y="4008473"/>
            <a:ext cx="2247995" cy="1395167"/>
          </a:xfrm>
          <a:prstGeom prst="wedgeRectCallout">
            <a:avLst>
              <a:gd name="adj1" fmla="val -73556"/>
              <a:gd name="adj2" fmla="val 932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</a:t>
            </a:r>
            <a:r>
              <a:rPr lang="ru-RU" sz="1000" dirty="0">
                <a:solidFill>
                  <a:schemeClr val="tx1"/>
                </a:solidFill>
              </a:rPr>
              <a:t>окружающей среды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0,03</a:t>
            </a:r>
            <a:r>
              <a:rPr lang="ru-RU" sz="1000" dirty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1000" dirty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0,50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</a:t>
            </a:r>
            <a:r>
              <a:rPr lang="ru-RU" sz="1000" dirty="0">
                <a:solidFill>
                  <a:schemeClr val="tx1"/>
                </a:solidFill>
              </a:rPr>
              <a:t>межнациональных конфликтов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0,03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239712" y="6193369"/>
            <a:ext cx="2173310" cy="481072"/>
          </a:xfrm>
          <a:prstGeom prst="wedgeRectCallout">
            <a:avLst>
              <a:gd name="adj1" fmla="val 31667"/>
              <a:gd name="adj2" fmla="val -21261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Досуговые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1,75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6991685" y="6172033"/>
            <a:ext cx="2144802" cy="467226"/>
          </a:xfrm>
          <a:prstGeom prst="wedgeRectCallout">
            <a:avLst>
              <a:gd name="adj1" fmla="val -76127"/>
              <a:gd name="adj2" fmla="val -18324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Сохранение местных традиций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2,25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9715150" y="6094494"/>
            <a:ext cx="2242443" cy="467226"/>
          </a:xfrm>
          <a:prstGeom prst="wedgeRectCallout">
            <a:avLst>
              <a:gd name="adj1" fmla="val -94731"/>
              <a:gd name="adj2" fmla="val -20612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Городские праздничные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16,05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826463" y="2378138"/>
            <a:ext cx="2413249" cy="2328135"/>
          </a:xfrm>
          <a:prstGeom prst="wedgeRectCallout">
            <a:avLst>
              <a:gd name="adj1" fmla="val 73723"/>
              <a:gd name="adj2" fmla="val 3415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tx1"/>
                </a:solidFill>
              </a:rPr>
              <a:t>Трудоустройство несовершеннолетних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1,31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Общественные работы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0,32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Обучение действиям при ГО и ЧС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0,16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наркомании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0,03</a:t>
            </a:r>
            <a:r>
              <a:rPr lang="ru-RU" sz="1000" dirty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терроризма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</a:rPr>
              <a:t>0,03</a:t>
            </a:r>
            <a:r>
              <a:rPr lang="ru-RU" sz="1000" dirty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правонарушений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0,03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Формирование архивного фонда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0,42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277396"/>
              </p:ext>
            </p:extLst>
          </p:nvPr>
        </p:nvGraphicFramePr>
        <p:xfrm>
          <a:off x="4651080" y="2880547"/>
          <a:ext cx="5476875" cy="339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793871"/>
              </p:ext>
            </p:extLst>
          </p:nvPr>
        </p:nvGraphicFramePr>
        <p:xfrm>
          <a:off x="4651080" y="2189694"/>
          <a:ext cx="5425491" cy="375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за 9 месяцев 2022 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Исполнение Ведомственных целевых программ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82050"/>
              </p:ext>
            </p:extLst>
          </p:nvPr>
        </p:nvGraphicFramePr>
        <p:xfrm>
          <a:off x="2721429" y="2576150"/>
          <a:ext cx="8826726" cy="392625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1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107,3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74,8</a:t>
                      </a: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3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45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МО Васильевский за </a:t>
            </a:r>
            <a:r>
              <a:rPr lang="ru-RU" b="1" dirty="0" smtClean="0"/>
              <a:t>9 месяцев 2022 </a:t>
            </a:r>
            <a:r>
              <a:rPr lang="ru-RU" b="1" dirty="0"/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22678"/>
              </p:ext>
            </p:extLst>
          </p:nvPr>
        </p:nvGraphicFramePr>
        <p:xfrm>
          <a:off x="2721429" y="2461709"/>
          <a:ext cx="8962571" cy="413758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641838"/>
                <a:gridCol w="444500"/>
              </a:tblGrid>
              <a:tr h="180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10072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впервые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338,0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259,6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76,8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774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10 371,7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3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образования, за исключением организаций и осуществления мероприятий по экологическому контролю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2239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9992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РФ, проживающих на территории муниципального образования, социально и культурную адаптацию мигрантов, профилактику межнациональных конфликтов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МО Васильевский за </a:t>
            </a:r>
            <a:r>
              <a:rPr lang="ru-RU" b="1" dirty="0" smtClean="0"/>
              <a:t>9 месяцев 2022 </a:t>
            </a:r>
            <a:r>
              <a:rPr lang="ru-RU" b="1" dirty="0"/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56174"/>
              </p:ext>
            </p:extLst>
          </p:nvPr>
        </p:nvGraphicFramePr>
        <p:xfrm>
          <a:off x="2721428" y="2416462"/>
          <a:ext cx="9330873" cy="38319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24553"/>
                <a:gridCol w="7304519"/>
                <a:gridCol w="609600"/>
                <a:gridCol w="645088"/>
                <a:gridCol w="447113"/>
              </a:tblGrid>
              <a:tr h="228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630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147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780,0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0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580,2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510,1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7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452,6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233,0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1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физкультурных мероприятий, физкультурно-оздоровительных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052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официальной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социально-экономическом и культурном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140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1 269,4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9843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25 830,8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13 686,4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МО Васильевский за </a:t>
            </a:r>
            <a:r>
              <a:rPr lang="ru-RU" b="1" dirty="0" smtClean="0"/>
              <a:t>9 месяцев 2022 </a:t>
            </a:r>
            <a:r>
              <a:rPr lang="ru-RU" b="1" dirty="0"/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Динамика исполнения ведомственных целевых программ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839517"/>
              </p:ext>
            </p:extLst>
          </p:nvPr>
        </p:nvGraphicFramePr>
        <p:xfrm>
          <a:off x="2757947" y="2563198"/>
          <a:ext cx="8790207" cy="382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МО Васильевский за </a:t>
            </a:r>
            <a:r>
              <a:rPr lang="ru-RU" b="1" dirty="0" smtClean="0"/>
              <a:t>9 месяцев 2022 </a:t>
            </a:r>
            <a:r>
              <a:rPr lang="ru-RU" b="1" dirty="0"/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исполнения ведомственных целевых программ 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18978"/>
              </p:ext>
            </p:extLst>
          </p:nvPr>
        </p:nvGraphicFramePr>
        <p:xfrm>
          <a:off x="2700767" y="2416461"/>
          <a:ext cx="8847387" cy="394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0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20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 </a:t>
            </a:r>
          </a:p>
          <a:p>
            <a:pPr algn="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за 9 месяцев 2022 финансового года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04946" y="1771086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доходов бюджета (план)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9273664" y="5476454"/>
            <a:ext cx="2274491" cy="499230"/>
          </a:xfrm>
          <a:prstGeom prst="wedgeRectCallout">
            <a:avLst>
              <a:gd name="adj1" fmla="val -69184"/>
              <a:gd name="adj2" fmla="val -18957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Субвенции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22,16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021173" y="3865892"/>
            <a:ext cx="1556216" cy="595886"/>
          </a:xfrm>
          <a:prstGeom prst="wedgeRectCallout">
            <a:avLst>
              <a:gd name="adj1" fmla="val 125122"/>
              <a:gd name="adj2" fmla="val -1366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r>
              <a:rPr lang="ru-RU" sz="1000" b="1" dirty="0" smtClean="0">
                <a:solidFill>
                  <a:schemeClr val="tx1"/>
                </a:solidFill>
              </a:rPr>
              <a:t>0,001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021172" y="4973053"/>
            <a:ext cx="2319709" cy="425116"/>
          </a:xfrm>
          <a:prstGeom prst="wedgeRectCallout">
            <a:avLst>
              <a:gd name="adj1" fmla="val 69403"/>
              <a:gd name="adj2" fmla="val -20373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0,08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168316" y="5845222"/>
            <a:ext cx="3104147" cy="427241"/>
          </a:xfrm>
          <a:prstGeom prst="wedgeRectCallout">
            <a:avLst>
              <a:gd name="adj1" fmla="val 46744"/>
              <a:gd name="adj2" fmla="val -21206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 на доходы физических лиц </a:t>
            </a:r>
            <a:r>
              <a:rPr lang="ru-RU" sz="1000" b="1" dirty="0" smtClean="0">
                <a:solidFill>
                  <a:schemeClr val="tx1"/>
                </a:solidFill>
              </a:rPr>
              <a:t>15,19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30236"/>
              </p:ext>
            </p:extLst>
          </p:nvPr>
        </p:nvGraphicFramePr>
        <p:xfrm>
          <a:off x="5180318" y="2662989"/>
          <a:ext cx="4862040" cy="293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рямоугольная выноска 16"/>
          <p:cNvSpPr/>
          <p:nvPr/>
        </p:nvSpPr>
        <p:spPr>
          <a:xfrm>
            <a:off x="2446421" y="2659065"/>
            <a:ext cx="1788695" cy="593201"/>
          </a:xfrm>
          <a:prstGeom prst="wedgeRectCallout">
            <a:avLst>
              <a:gd name="adj1" fmla="val 81101"/>
              <a:gd name="adj2" fmla="val 17685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неналоговые доходы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0,002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9755092" y="2416462"/>
            <a:ext cx="1793063" cy="479138"/>
          </a:xfrm>
          <a:prstGeom prst="wedgeRectCallout">
            <a:avLst>
              <a:gd name="adj1" fmla="val -97045"/>
              <a:gd name="adj2" fmla="val 4167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Дотации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58,57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41569"/>
              </p:ext>
            </p:extLst>
          </p:nvPr>
        </p:nvGraphicFramePr>
        <p:xfrm>
          <a:off x="4443663" y="2047130"/>
          <a:ext cx="5196726" cy="405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Прямоугольная выноска 26"/>
          <p:cNvSpPr/>
          <p:nvPr/>
        </p:nvSpPr>
        <p:spPr>
          <a:xfrm>
            <a:off x="10179179" y="3603681"/>
            <a:ext cx="1627809" cy="551224"/>
          </a:xfrm>
          <a:prstGeom prst="wedgeRectCallout">
            <a:avLst>
              <a:gd name="adj1" fmla="val -92400"/>
              <a:gd name="adj2" fmla="val 4124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Субсидии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4,0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9414</TotalTime>
  <Words>1141</Words>
  <Application>Microsoft Office PowerPoint</Application>
  <PresentationFormat>Широкоэкранный</PresentationFormat>
  <Paragraphs>384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9 месяцев 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492</cp:revision>
  <dcterms:created xsi:type="dcterms:W3CDTF">2017-09-11T10:04:56Z</dcterms:created>
  <dcterms:modified xsi:type="dcterms:W3CDTF">2022-10-26T09:21:18Z</dcterms:modified>
</cp:coreProperties>
</file>